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0" r:id="rId2"/>
    <p:sldId id="368" r:id="rId3"/>
    <p:sldId id="1318" r:id="rId4"/>
    <p:sldId id="361" r:id="rId5"/>
    <p:sldId id="360" r:id="rId6"/>
    <p:sldId id="1307" r:id="rId7"/>
    <p:sldId id="1320" r:id="rId8"/>
    <p:sldId id="355" r:id="rId9"/>
    <p:sldId id="1370" r:id="rId10"/>
    <p:sldId id="352" r:id="rId11"/>
    <p:sldId id="363" r:id="rId12"/>
    <p:sldId id="1357" r:id="rId13"/>
    <p:sldId id="365" r:id="rId14"/>
    <p:sldId id="362" r:id="rId15"/>
    <p:sldId id="1386" r:id="rId16"/>
    <p:sldId id="358" r:id="rId17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25">
          <p15:clr>
            <a:srgbClr val="A4A3A4"/>
          </p15:clr>
        </p15:guide>
        <p15:guide id="2" orient="horz" pos="797">
          <p15:clr>
            <a:srgbClr val="A4A3A4"/>
          </p15:clr>
        </p15:guide>
        <p15:guide id="3" orient="horz" pos="578">
          <p15:clr>
            <a:srgbClr val="A4A3A4"/>
          </p15:clr>
        </p15:guide>
        <p15:guide id="4" orient="horz" pos="157">
          <p15:clr>
            <a:srgbClr val="A4A3A4"/>
          </p15:clr>
        </p15:guide>
        <p15:guide id="5" pos="5926">
          <p15:clr>
            <a:srgbClr val="A4A3A4"/>
          </p15:clr>
        </p15:guide>
        <p15:guide id="6" pos="2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Sims" initials="KS" lastIdx="13" clrIdx="0">
    <p:extLst>
      <p:ext uri="{19B8F6BF-5375-455C-9EA6-DF929625EA0E}">
        <p15:presenceInfo xmlns:p15="http://schemas.microsoft.com/office/powerpoint/2012/main" userId="S::Kate.Sims@cleanaway.com.au::eca9cf52-8ea2-42aa-8d06-9d39f0e19f6d" providerId="AD"/>
      </p:ext>
    </p:extLst>
  </p:cmAuthor>
  <p:cmAuthor id="2" name="Oscar Sendin Henderson" initials="OSH" lastIdx="1" clrIdx="1">
    <p:extLst>
      <p:ext uri="{19B8F6BF-5375-455C-9EA6-DF929625EA0E}">
        <p15:presenceInfo xmlns:p15="http://schemas.microsoft.com/office/powerpoint/2012/main" userId="S::Oscar.SendinHenderson@cleanaway.com.au::018636cb-a485-4a37-aead-20a57e07a3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282"/>
    <a:srgbClr val="A0A0A0"/>
    <a:srgbClr val="969696"/>
    <a:srgbClr val="8C8C8C"/>
    <a:srgbClr val="787878"/>
    <a:srgbClr val="6E6E6E"/>
    <a:srgbClr val="646464"/>
    <a:srgbClr val="00A499"/>
    <a:srgbClr val="C5A700"/>
    <a:srgbClr val="00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266" y="66"/>
      </p:cViewPr>
      <p:guideLst>
        <p:guide orient="horz" pos="1025"/>
        <p:guide orient="horz" pos="797"/>
        <p:guide orient="horz" pos="578"/>
        <p:guide orient="horz" pos="157"/>
        <p:guide pos="5926"/>
        <p:guide pos="2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47AB81-61FE-1543-BD61-432AE9697ED6}" type="datetimeFigureOut">
              <a:rPr lang="en-US"/>
              <a:pPr>
                <a:defRPr/>
              </a:pPr>
              <a:t>8/19/2021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649EE8-072D-664B-8E52-36FBCA1AD4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5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0E2C20-83B6-6643-A428-330B8A8ECD1A}" type="datetimeFigureOut">
              <a:rPr lang="en-US"/>
              <a:pPr>
                <a:defRPr/>
              </a:pPr>
              <a:t>8/19/2021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1981AB-2AC7-C44E-BD47-73CE4B90C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38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906000" cy="610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2746375"/>
            <a:ext cx="5328395" cy="1870867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heading.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4634136"/>
            <a:ext cx="5328395" cy="1103724"/>
          </a:xfrm>
          <a:effectLst/>
        </p:spPr>
        <p:txBody>
          <a:bodyPr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891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0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1" y="2060410"/>
            <a:ext cx="2806699" cy="3429001"/>
          </a:xfrm>
          <a:solidFill>
            <a:srgbClr val="878788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6607441" y="2060410"/>
            <a:ext cx="2806699" cy="3429001"/>
          </a:xfrm>
          <a:solidFill>
            <a:schemeClr val="accent2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3551371" y="2060410"/>
            <a:ext cx="2806699" cy="3429001"/>
          </a:xfrm>
          <a:solidFill>
            <a:schemeClr val="accent1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94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035550" y="1265238"/>
            <a:ext cx="4375150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95300" y="1265238"/>
            <a:ext cx="4375150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5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649579" y="1265238"/>
            <a:ext cx="5761121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95300" y="1265238"/>
            <a:ext cx="2967121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0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95301" y="3174802"/>
            <a:ext cx="2101584" cy="2168385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5343187"/>
            <a:ext cx="2101584" cy="589549"/>
          </a:xfrm>
          <a:solidFill>
            <a:schemeClr val="accent1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1644320"/>
            <a:ext cx="8915400" cy="1262472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766572" y="3174802"/>
            <a:ext cx="2101584" cy="2168385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22"/>
          </p:nvPr>
        </p:nvSpPr>
        <p:spPr>
          <a:xfrm>
            <a:off x="2766572" y="5343187"/>
            <a:ext cx="2101584" cy="589549"/>
          </a:xfrm>
          <a:solidFill>
            <a:schemeClr val="accent2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037844" y="3174802"/>
            <a:ext cx="2101584" cy="2168385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24"/>
          </p:nvPr>
        </p:nvSpPr>
        <p:spPr>
          <a:xfrm>
            <a:off x="5037844" y="5343187"/>
            <a:ext cx="2101584" cy="589549"/>
          </a:xfrm>
          <a:solidFill>
            <a:schemeClr val="accent1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7309116" y="3174802"/>
            <a:ext cx="2101584" cy="2168385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6"/>
          </p:nvPr>
        </p:nvSpPr>
        <p:spPr>
          <a:xfrm>
            <a:off x="7309116" y="5343187"/>
            <a:ext cx="2101584" cy="589549"/>
          </a:xfrm>
          <a:solidFill>
            <a:schemeClr val="accent2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284336"/>
            <a:ext cx="8915400" cy="637139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41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95300" y="5057775"/>
            <a:ext cx="4371709" cy="874713"/>
          </a:xfrm>
          <a:solidFill>
            <a:schemeClr val="accent1"/>
          </a:solidFill>
          <a:ln>
            <a:noFill/>
          </a:ln>
        </p:spPr>
        <p:txBody>
          <a:bodyPr lIns="252000" tIns="46800" rIns="252000" anchor="ctr"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algn="l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038991" y="1871579"/>
            <a:ext cx="4371709" cy="3186195"/>
          </a:xfrm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95300" y="1871579"/>
            <a:ext cx="4371709" cy="3186195"/>
          </a:xfrm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038991" y="5057775"/>
            <a:ext cx="4371709" cy="874713"/>
          </a:xfrm>
          <a:solidFill>
            <a:schemeClr val="accent2"/>
          </a:solidFill>
          <a:ln>
            <a:noFill/>
          </a:ln>
        </p:spPr>
        <p:txBody>
          <a:bodyPr lIns="252000" tIns="46800" rIns="252000" anchor="ctr"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algn="l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284336"/>
            <a:ext cx="8915400" cy="637139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2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editable BG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6"/>
          <a:stretch/>
        </p:blipFill>
        <p:spPr>
          <a:xfrm>
            <a:off x="0" y="401444"/>
            <a:ext cx="6924908" cy="6261406"/>
          </a:xfrm>
          <a:prstGeom prst="rect">
            <a:avLst/>
          </a:prstGeom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2746375"/>
            <a:ext cx="5328395" cy="1870867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heading.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4634136"/>
            <a:ext cx="5328395" cy="1103724"/>
          </a:xfrm>
          <a:effectLst/>
        </p:spPr>
        <p:txBody>
          <a:bodyPr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914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68"/>
          <a:stretch/>
        </p:blipFill>
        <p:spPr bwMode="auto">
          <a:xfrm>
            <a:off x="0" y="0"/>
            <a:ext cx="9906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1265238"/>
            <a:ext cx="7161083" cy="1600428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large heading to be used on a plain cover page.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3073060"/>
            <a:ext cx="7161083" cy="1088633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674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1265238"/>
            <a:ext cx="7161083" cy="1600428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large heading to be used on a plain cover page.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3073059"/>
            <a:ext cx="7161083" cy="1127710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214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68"/>
          <a:stretch/>
        </p:blipFill>
        <p:spPr bwMode="auto">
          <a:xfrm>
            <a:off x="0" y="0"/>
            <a:ext cx="9906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35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292" y="1265238"/>
            <a:ext cx="7219684" cy="161057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 b="0" cap="none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This is a divider page</a:t>
            </a:r>
            <a:br>
              <a:rPr lang="en-AU" dirty="0"/>
            </a:b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293" y="3076330"/>
            <a:ext cx="7237684" cy="1104902"/>
          </a:xfrm>
        </p:spPr>
        <p:txBody>
          <a:bodyPr anchor="t"/>
          <a:lstStyle>
            <a:lvl1pPr marL="0" indent="0">
              <a:buNone/>
              <a:defRPr sz="3000" b="0" i="1">
                <a:solidFill>
                  <a:srgbClr val="1086C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35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643" y="1265238"/>
            <a:ext cx="7219684" cy="161057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 b="0" cap="none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This is a divider page</a:t>
            </a:r>
            <a:br>
              <a:rPr lang="en-AU" dirty="0"/>
            </a:b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2644" y="3076330"/>
            <a:ext cx="7237684" cy="1085363"/>
          </a:xfrm>
        </p:spPr>
        <p:txBody>
          <a:bodyPr anchor="t"/>
          <a:lstStyle>
            <a:lvl1pPr marL="0" indent="0">
              <a:buNone/>
              <a:defRPr sz="3000" b="0" i="1">
                <a:solidFill>
                  <a:srgbClr val="1086C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8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249238"/>
            <a:ext cx="8915400" cy="5683249"/>
          </a:xfrm>
        </p:spPr>
        <p:txBody>
          <a:bodyPr/>
          <a:lstStyle>
            <a:lvl1pPr marL="0" indent="0">
              <a:buNone/>
              <a:defRPr sz="2500" i="1" baseline="0">
                <a:solidFill>
                  <a:schemeClr val="tx2"/>
                </a:solidFill>
              </a:defRPr>
            </a:lvl1pPr>
            <a:lvl2pPr>
              <a:defRPr sz="2500" i="1">
                <a:solidFill>
                  <a:schemeClr val="tx2"/>
                </a:solidFill>
              </a:defRPr>
            </a:lvl2pPr>
            <a:lvl3pPr>
              <a:defRPr sz="2500" i="1">
                <a:solidFill>
                  <a:schemeClr val="tx2"/>
                </a:solidFill>
              </a:defRPr>
            </a:lvl3pPr>
            <a:lvl4pPr>
              <a:defRPr sz="2500" i="1">
                <a:solidFill>
                  <a:schemeClr val="tx2"/>
                </a:solidFill>
              </a:defRPr>
            </a:lvl4pPr>
            <a:lvl5pPr>
              <a:defRPr sz="250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This is a ‘standard page’,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</a:t>
            </a:r>
          </a:p>
          <a:p>
            <a:pPr lvl="0"/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9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265238"/>
            <a:ext cx="8915400" cy="4667250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644316"/>
            <a:ext cx="8915400" cy="4288172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6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1027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1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9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277420"/>
            <a:ext cx="89154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299" y="6469087"/>
            <a:ext cx="1802245" cy="227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101" r:id="rId2"/>
    <p:sldLayoutId id="2147484096" r:id="rId3"/>
    <p:sldLayoutId id="2147484097" r:id="rId4"/>
    <p:sldLayoutId id="2147484095" r:id="rId5"/>
    <p:sldLayoutId id="2147484098" r:id="rId6"/>
    <p:sldLayoutId id="2147484088" r:id="rId7"/>
    <p:sldLayoutId id="2147484089" r:id="rId8"/>
    <p:sldLayoutId id="2147484090" r:id="rId9"/>
    <p:sldLayoutId id="2147484079" r:id="rId10"/>
    <p:sldLayoutId id="2147484099" r:id="rId11"/>
    <p:sldLayoutId id="2147484076" r:id="rId12"/>
    <p:sldLayoutId id="2147484100" r:id="rId13"/>
    <p:sldLayoutId id="2147484083" r:id="rId14"/>
    <p:sldLayoutId id="2147484084" r:id="rId15"/>
  </p:sldLayoutIdLst>
  <p:hf hdr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1" kern="1200">
          <a:solidFill>
            <a:srgbClr val="1F497D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8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400" kern="1200" baseline="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12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" y="2746375"/>
            <a:ext cx="5328395" cy="1870867"/>
          </a:xfrm>
        </p:spPr>
        <p:txBody>
          <a:bodyPr/>
          <a:lstStyle/>
          <a:p>
            <a:r>
              <a:rPr lang="en-US" dirty="0"/>
              <a:t>MRL CRG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" y="4634136"/>
            <a:ext cx="5328395" cy="1103724"/>
          </a:xfrm>
        </p:spPr>
        <p:txBody>
          <a:bodyPr/>
          <a:lstStyle/>
          <a:p>
            <a:r>
              <a:rPr lang="en-US" dirty="0"/>
              <a:t>Cleanaway Update</a:t>
            </a:r>
          </a:p>
          <a:p>
            <a:r>
              <a:rPr lang="en-US" dirty="0"/>
              <a:t>19 August 2021 </a:t>
            </a:r>
          </a:p>
        </p:txBody>
      </p:sp>
    </p:spTree>
    <p:extLst>
      <p:ext uri="{BB962C8B-B14F-4D97-AF65-F5344CB8AC3E}">
        <p14:creationId xmlns:p14="http://schemas.microsoft.com/office/powerpoint/2010/main" val="92922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9FD69-5CF8-4D87-852F-986FF7B63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Fill progression – Lift 5 has begun in 4C1 and Lift 4 closing out in Cell 4C2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E24C8-1B0D-4E3E-8837-DC265667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43880"/>
            <a:ext cx="8915400" cy="652519"/>
          </a:xfrm>
        </p:spPr>
        <p:txBody>
          <a:bodyPr/>
          <a:lstStyle/>
          <a:p>
            <a:r>
              <a:rPr lang="en-US" dirty="0"/>
              <a:t>Landfill Fill Plan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4F90C-890B-4F52-9021-84C4F2359A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|  </a:t>
            </a:r>
            <a:fld id="{3C643DA0-474F-4E48-A9FD-853AC22A55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E10EB-92DD-4D5B-A507-00DD0A1E6560}"/>
              </a:ext>
            </a:extLst>
          </p:cNvPr>
          <p:cNvSpPr txBox="1"/>
          <p:nvPr/>
        </p:nvSpPr>
        <p:spPr>
          <a:xfrm>
            <a:off x="495299" y="1441567"/>
            <a:ext cx="1488762" cy="3087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400" dirty="0">
                <a:solidFill>
                  <a:srgbClr val="1F497D"/>
                </a:solidFill>
              </a:rPr>
              <a:t>Elevation (AHD) </a:t>
            </a:r>
            <a:endParaRPr lang="en-AU" sz="1400" dirty="0">
              <a:solidFill>
                <a:srgbClr val="1F497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1EFCA-BB40-47B9-9A7B-9B95367C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90" y="2166566"/>
            <a:ext cx="6334650" cy="341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C352F-C395-4510-8BE7-CD6608402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8" y="1820080"/>
            <a:ext cx="1009524" cy="41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6EA26E-9E64-407C-9723-25FE013A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72" y="2155971"/>
            <a:ext cx="5906752" cy="36117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B259-C158-4F10-AF79-571BB48CE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772" y="855679"/>
            <a:ext cx="6916261" cy="1300292"/>
          </a:xfrm>
        </p:spPr>
        <p:txBody>
          <a:bodyPr/>
          <a:lstStyle/>
          <a:p>
            <a:r>
              <a:rPr lang="en-US" dirty="0"/>
              <a:t>Current cells under Construction – Cell 4C3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Cell 4C3 expected to be Licenced in April </a:t>
            </a:r>
            <a:endParaRPr lang="en-AU" sz="1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469B6-818D-4756-8B63-7B8B6A58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72" y="268956"/>
            <a:ext cx="8915400" cy="652519"/>
          </a:xfrm>
        </p:spPr>
        <p:txBody>
          <a:bodyPr/>
          <a:lstStyle/>
          <a:p>
            <a:r>
              <a:rPr lang="en-US" dirty="0"/>
              <a:t>Construction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1033E-01F8-4617-A169-A2F7EFE9CD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|  </a:t>
            </a:r>
            <a:fld id="{3C643DA0-474F-4E48-A9FD-853AC22A55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2142FD-EB51-48C0-BF1C-BC388500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279" y="2049298"/>
            <a:ext cx="3902998" cy="39300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2370318-48DC-46DE-BA5D-F36AAF31B9E8}"/>
              </a:ext>
            </a:extLst>
          </p:cNvPr>
          <p:cNvSpPr/>
          <p:nvPr/>
        </p:nvSpPr>
        <p:spPr>
          <a:xfrm>
            <a:off x="7568418" y="2672862"/>
            <a:ext cx="1223890" cy="1111347"/>
          </a:xfrm>
          <a:custGeom>
            <a:avLst/>
            <a:gdLst>
              <a:gd name="connsiteX0" fmla="*/ 0 w 1223890"/>
              <a:gd name="connsiteY0" fmla="*/ 1097280 h 1111347"/>
              <a:gd name="connsiteX1" fmla="*/ 815927 w 1223890"/>
              <a:gd name="connsiteY1" fmla="*/ 1111347 h 1111347"/>
              <a:gd name="connsiteX2" fmla="*/ 1223890 w 1223890"/>
              <a:gd name="connsiteY2" fmla="*/ 604910 h 1111347"/>
              <a:gd name="connsiteX3" fmla="*/ 464234 w 1223890"/>
              <a:gd name="connsiteY3" fmla="*/ 14067 h 1111347"/>
              <a:gd name="connsiteX4" fmla="*/ 84407 w 1223890"/>
              <a:gd name="connsiteY4" fmla="*/ 0 h 1111347"/>
              <a:gd name="connsiteX5" fmla="*/ 28136 w 1223890"/>
              <a:gd name="connsiteY5" fmla="*/ 1111347 h 1111347"/>
              <a:gd name="connsiteX6" fmla="*/ 0 w 1223890"/>
              <a:gd name="connsiteY6" fmla="*/ 1097280 h 111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890" h="1111347">
                <a:moveTo>
                  <a:pt x="0" y="1097280"/>
                </a:moveTo>
                <a:lnTo>
                  <a:pt x="815927" y="1111347"/>
                </a:lnTo>
                <a:lnTo>
                  <a:pt x="1223890" y="604910"/>
                </a:lnTo>
                <a:lnTo>
                  <a:pt x="464234" y="14067"/>
                </a:lnTo>
                <a:lnTo>
                  <a:pt x="84407" y="0"/>
                </a:lnTo>
                <a:lnTo>
                  <a:pt x="28136" y="1111347"/>
                </a:lnTo>
                <a:lnTo>
                  <a:pt x="0" y="109728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 w="3492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341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6D8F0AE-7D5A-417B-A402-4B10563F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19" b="45048"/>
          <a:stretch/>
        </p:blipFill>
        <p:spPr>
          <a:xfrm>
            <a:off x="495299" y="3005289"/>
            <a:ext cx="8888054" cy="3096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56015"/>
            <a:ext cx="8915400" cy="165460"/>
          </a:xfrm>
        </p:spPr>
        <p:txBody>
          <a:bodyPr/>
          <a:lstStyle/>
          <a:p>
            <a:r>
              <a:rPr lang="en-AU" sz="4000" b="1" i="0" dirty="0">
                <a:solidFill>
                  <a:schemeClr val="tx2"/>
                </a:solidFill>
              </a:rPr>
              <a:t>Cell Status and PC Dates </a:t>
            </a:r>
            <a:r>
              <a:rPr lang="en-AU" sz="4000" b="1" i="0" dirty="0">
                <a:solidFill>
                  <a:schemeClr val="tx2"/>
                </a:solidFill>
                <a:ea typeface="+mj-ea"/>
                <a:cs typeface="+mj-cs"/>
              </a:rPr>
              <a:t>(4C3)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5267" y="6469087"/>
            <a:ext cx="1222772" cy="227013"/>
          </a:xfrm>
        </p:spPr>
        <p:txBody>
          <a:bodyPr/>
          <a:lstStyle/>
          <a:p>
            <a:pPr>
              <a:defRPr/>
            </a:pPr>
            <a:r>
              <a:rPr lang="en-US" dirty="0"/>
              <a:t>|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5360" y="6365746"/>
            <a:ext cx="493960" cy="318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85CA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083754A-C85B-5E45-BA14-DF0970A50FE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9ABA7E-9BF6-42AE-9783-5E74035DB70B}"/>
              </a:ext>
            </a:extLst>
          </p:cNvPr>
          <p:cNvGraphicFramePr>
            <a:graphicFrameLocks noGrp="1"/>
          </p:cNvGraphicFramePr>
          <p:nvPr/>
        </p:nvGraphicFramePr>
        <p:xfrm>
          <a:off x="5192784" y="1050636"/>
          <a:ext cx="4190569" cy="1825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069">
                  <a:extLst>
                    <a:ext uri="{9D8B030D-6E8A-4147-A177-3AD203B41FA5}">
                      <a16:colId xmlns:a16="http://schemas.microsoft.com/office/drawing/2014/main" val="1820841505"/>
                    </a:ext>
                  </a:extLst>
                </a:gridCol>
                <a:gridCol w="1469500">
                  <a:extLst>
                    <a:ext uri="{9D8B030D-6E8A-4147-A177-3AD203B41FA5}">
                      <a16:colId xmlns:a16="http://schemas.microsoft.com/office/drawing/2014/main" val="1563488"/>
                    </a:ext>
                  </a:extLst>
                </a:gridCol>
              </a:tblGrid>
              <a:tr h="2080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Key Milestones / Items</a:t>
                      </a:r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Cell 4C3</a:t>
                      </a:r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8827160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Practical Completion Date</a:t>
                      </a:r>
                      <a:endParaRPr lang="en-AU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28-Feb-22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0199051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Inclement Weather Allowance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4 weeks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1097523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Auditor Sign-off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30-Mar-22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6631787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EPA Approval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11-May-22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9093424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Airspace reached by: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01-Sept-22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0659415"/>
                  </a:ext>
                </a:extLst>
              </a:tr>
              <a:tr h="269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Airspace Buffer (relative to 4C2)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3.5 months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162381"/>
                  </a:ext>
                </a:extLst>
              </a:tr>
            </a:tbl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id="{18D1369B-EDE9-48AC-B040-B34CADB83A38}"/>
              </a:ext>
            </a:extLst>
          </p:cNvPr>
          <p:cNvSpPr txBox="1">
            <a:spLocks/>
          </p:cNvSpPr>
          <p:nvPr/>
        </p:nvSpPr>
        <p:spPr bwMode="auto">
          <a:xfrm>
            <a:off x="522647" y="1050636"/>
            <a:ext cx="4457699" cy="182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Percentage complete:</a:t>
            </a:r>
          </a:p>
          <a:p>
            <a:pPr>
              <a:buFontTx/>
              <a:buChar char="-"/>
            </a:pPr>
            <a:endParaRPr lang="en-US" sz="1100" dirty="0">
              <a:solidFill>
                <a:schemeClr val="accent1"/>
              </a:solidFill>
              <a:cs typeface="Calibri"/>
            </a:endParaRP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Boral Bulk Out: 100% complete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Subgrade works: 80% complete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Compacted Clay Liner: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GCL/Geomembrane: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Geotextile Cushion: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Leachate Drainage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Geotextile Filter: 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AADF1-5774-4BED-9317-1B48AAF6AEB4}"/>
              </a:ext>
            </a:extLst>
          </p:cNvPr>
          <p:cNvSpPr txBox="1"/>
          <p:nvPr/>
        </p:nvSpPr>
        <p:spPr>
          <a:xfrm>
            <a:off x="8380601" y="3064203"/>
            <a:ext cx="1173597" cy="364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1"/>
              </a:buClr>
            </a:pPr>
            <a:r>
              <a:rPr lang="en-US" sz="1200" b="1" dirty="0">
                <a:solidFill>
                  <a:schemeClr val="tx2"/>
                </a:solidFill>
                <a:highlight>
                  <a:srgbClr val="C0C0C0"/>
                </a:highlight>
              </a:rPr>
              <a:t>15-Aug-21</a:t>
            </a:r>
            <a:endParaRPr lang="en-AU" sz="1200" b="1" dirty="0">
              <a:solidFill>
                <a:schemeClr val="tx2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5506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D5831-894E-4B11-B0AE-C984D04309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300" dirty="0"/>
              <a:t>New leachate pond construction is pending EPA Works Approval, Planning Permit Application and VCAT hearing late 2021. Pond construction expected to commence July 2022</a:t>
            </a:r>
            <a:endParaRPr lang="en-AU" sz="1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F83254-32CA-4CF0-9B5E-3F2CA63D6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Leachate Pond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FB1C-2B9C-4388-BC1B-C3C0E974ED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 </a:t>
            </a:r>
            <a:fld id="{3C643DA0-474F-4E48-A9FD-853AC22A55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B33CF-DDD5-41F3-9EEB-E7037CE29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6" t="15147" r="7609" b="6971"/>
          <a:stretch/>
        </p:blipFill>
        <p:spPr>
          <a:xfrm>
            <a:off x="495300" y="1348729"/>
            <a:ext cx="7306461" cy="4772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6FF27-60D1-4780-B457-21FAC939B4CC}"/>
              </a:ext>
            </a:extLst>
          </p:cNvPr>
          <p:cNvSpPr txBox="1"/>
          <p:nvPr/>
        </p:nvSpPr>
        <p:spPr>
          <a:xfrm>
            <a:off x="495300" y="5726050"/>
            <a:ext cx="1476376" cy="3610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900" b="1" dirty="0">
                <a:solidFill>
                  <a:srgbClr val="0070C0"/>
                </a:solidFill>
              </a:rPr>
              <a:t>PROPOSED LOCATION FOR </a:t>
            </a:r>
          </a:p>
          <a:p>
            <a:pPr>
              <a:buClr>
                <a:schemeClr val="accent1"/>
              </a:buClr>
            </a:pPr>
            <a:r>
              <a:rPr lang="en-US" sz="900" b="1" dirty="0">
                <a:solidFill>
                  <a:srgbClr val="0070C0"/>
                </a:solidFill>
              </a:rPr>
              <a:t>NEW LEACHATE POND</a:t>
            </a:r>
            <a:endParaRPr lang="en-AU" sz="900" b="1" dirty="0">
              <a:solidFill>
                <a:srgbClr val="0070C0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BA54BB3-96F0-4F05-A7EF-0AD90B53B917}"/>
              </a:ext>
            </a:extLst>
          </p:cNvPr>
          <p:cNvSpPr/>
          <p:nvPr/>
        </p:nvSpPr>
        <p:spPr>
          <a:xfrm rot="21442766">
            <a:off x="1971675" y="3282228"/>
            <a:ext cx="599645" cy="456781"/>
          </a:xfrm>
          <a:custGeom>
            <a:avLst/>
            <a:gdLst>
              <a:gd name="connsiteX0" fmla="*/ 0 w 729842"/>
              <a:gd name="connsiteY0" fmla="*/ 209725 h 528507"/>
              <a:gd name="connsiteX1" fmla="*/ 578840 w 729842"/>
              <a:gd name="connsiteY1" fmla="*/ 528507 h 528507"/>
              <a:gd name="connsiteX2" fmla="*/ 729842 w 729842"/>
              <a:gd name="connsiteY2" fmla="*/ 268448 h 528507"/>
              <a:gd name="connsiteX3" fmla="*/ 142613 w 729842"/>
              <a:gd name="connsiteY3" fmla="*/ 0 h 528507"/>
              <a:gd name="connsiteX4" fmla="*/ 0 w 729842"/>
              <a:gd name="connsiteY4" fmla="*/ 209725 h 52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842" h="528507">
                <a:moveTo>
                  <a:pt x="0" y="209725"/>
                </a:moveTo>
                <a:lnTo>
                  <a:pt x="578840" y="528507"/>
                </a:lnTo>
                <a:lnTo>
                  <a:pt x="729842" y="268448"/>
                </a:lnTo>
                <a:lnTo>
                  <a:pt x="142613" y="0"/>
                </a:lnTo>
                <a:lnTo>
                  <a:pt x="0" y="2097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979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AD37-5806-4FF3-91B5-1AB688C46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Rehabilitation Plan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7BE02-E405-442C-908C-58E93EEE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Landfill Remediation Update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0690D-52A2-4BA1-BF0E-9F5B6CBADB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|  </a:t>
            </a:r>
            <a:fld id="{3C643DA0-474F-4E48-A9FD-853AC22A55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E15C715-43D7-403B-A140-FF4E5A46F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78" t="11361" r="60766" b="5373"/>
          <a:stretch/>
        </p:blipFill>
        <p:spPr>
          <a:xfrm>
            <a:off x="495300" y="1304845"/>
            <a:ext cx="5603846" cy="4850474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8F874EA-EC8C-4327-A4A0-0EFD83EEED40}"/>
              </a:ext>
            </a:extLst>
          </p:cNvPr>
          <p:cNvSpPr txBox="1">
            <a:spLocks/>
          </p:cNvSpPr>
          <p:nvPr/>
        </p:nvSpPr>
        <p:spPr bwMode="auto">
          <a:xfrm>
            <a:off x="6099146" y="1132514"/>
            <a:ext cx="3538055" cy="453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Detail design has been approved by EPA Environmental Auditor</a:t>
            </a:r>
          </a:p>
          <a:p>
            <a:r>
              <a:rPr lang="en-US" sz="1600" dirty="0"/>
              <a:t>Design pending EPA final approval</a:t>
            </a:r>
            <a:r>
              <a:rPr lang="en-AU" sz="1600" dirty="0"/>
              <a:t> which is expected in September </a:t>
            </a:r>
          </a:p>
          <a:p>
            <a:r>
              <a:rPr lang="en-AU" sz="1600" dirty="0"/>
              <a:t>Early works have commenced in undertaking subgrade trimming</a:t>
            </a:r>
          </a:p>
          <a:p>
            <a:r>
              <a:rPr lang="en-AU" sz="1600" dirty="0"/>
              <a:t>Contractor has been selected and is due to commence construction 4</a:t>
            </a:r>
            <a:r>
              <a:rPr lang="en-AU" sz="1600" baseline="30000" dirty="0"/>
              <a:t>th</a:t>
            </a:r>
            <a:r>
              <a:rPr lang="en-AU" sz="1600" dirty="0"/>
              <a:t> October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 is 200 days long planned to finish in June </a:t>
            </a:r>
            <a:endParaRPr lang="en-A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6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88F0A4-C61A-497C-8258-13B738272EFC}"/>
              </a:ext>
            </a:extLst>
          </p:cNvPr>
          <p:cNvSpPr/>
          <p:nvPr/>
        </p:nvSpPr>
        <p:spPr>
          <a:xfrm>
            <a:off x="3953022" y="4586068"/>
            <a:ext cx="1083212" cy="1308295"/>
          </a:xfrm>
          <a:custGeom>
            <a:avLst/>
            <a:gdLst>
              <a:gd name="connsiteX0" fmla="*/ 0 w 1083212"/>
              <a:gd name="connsiteY0" fmla="*/ 70338 h 1308295"/>
              <a:gd name="connsiteX1" fmla="*/ 28135 w 1083212"/>
              <a:gd name="connsiteY1" fmla="*/ 1266092 h 1308295"/>
              <a:gd name="connsiteX2" fmla="*/ 815926 w 1083212"/>
              <a:gd name="connsiteY2" fmla="*/ 1308295 h 1308295"/>
              <a:gd name="connsiteX3" fmla="*/ 1083212 w 1083212"/>
              <a:gd name="connsiteY3" fmla="*/ 182880 h 1308295"/>
              <a:gd name="connsiteX4" fmla="*/ 1083212 w 1083212"/>
              <a:gd name="connsiteY4" fmla="*/ 28135 h 1308295"/>
              <a:gd name="connsiteX5" fmla="*/ 604910 w 1083212"/>
              <a:gd name="connsiteY5" fmla="*/ 70338 h 1308295"/>
              <a:gd name="connsiteX6" fmla="*/ 492369 w 1083212"/>
              <a:gd name="connsiteY6" fmla="*/ 98474 h 1308295"/>
              <a:gd name="connsiteX7" fmla="*/ 253218 w 1083212"/>
              <a:gd name="connsiteY7" fmla="*/ 98474 h 1308295"/>
              <a:gd name="connsiteX8" fmla="*/ 211015 w 1083212"/>
              <a:gd name="connsiteY8" fmla="*/ 84406 h 1308295"/>
              <a:gd name="connsiteX9" fmla="*/ 154744 w 1083212"/>
              <a:gd name="connsiteY9" fmla="*/ 0 h 1308295"/>
              <a:gd name="connsiteX10" fmla="*/ 0 w 1083212"/>
              <a:gd name="connsiteY10" fmla="*/ 70338 h 130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3212" h="1308295">
                <a:moveTo>
                  <a:pt x="0" y="70338"/>
                </a:moveTo>
                <a:lnTo>
                  <a:pt x="28135" y="1266092"/>
                </a:lnTo>
                <a:lnTo>
                  <a:pt x="815926" y="1308295"/>
                </a:lnTo>
                <a:lnTo>
                  <a:pt x="1083212" y="182880"/>
                </a:lnTo>
                <a:lnTo>
                  <a:pt x="1083212" y="28135"/>
                </a:lnTo>
                <a:lnTo>
                  <a:pt x="604910" y="70338"/>
                </a:lnTo>
                <a:lnTo>
                  <a:pt x="492369" y="98474"/>
                </a:lnTo>
                <a:lnTo>
                  <a:pt x="253218" y="98474"/>
                </a:lnTo>
                <a:lnTo>
                  <a:pt x="211015" y="84406"/>
                </a:lnTo>
                <a:lnTo>
                  <a:pt x="154744" y="0"/>
                </a:lnTo>
                <a:lnTo>
                  <a:pt x="0" y="7033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364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56015"/>
            <a:ext cx="8915400" cy="165460"/>
          </a:xfrm>
        </p:spPr>
        <p:txBody>
          <a:bodyPr/>
          <a:lstStyle/>
          <a:p>
            <a:r>
              <a:rPr lang="en-AU" sz="4000" b="1" i="0" dirty="0">
                <a:solidFill>
                  <a:schemeClr val="tx2"/>
                </a:solidFill>
              </a:rPr>
              <a:t>Cap Status and PC Dates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5267" y="6469087"/>
            <a:ext cx="1222772" cy="227013"/>
          </a:xfrm>
        </p:spPr>
        <p:txBody>
          <a:bodyPr/>
          <a:lstStyle/>
          <a:p>
            <a:pPr>
              <a:defRPr/>
            </a:pPr>
            <a:r>
              <a:rPr lang="en-US" dirty="0"/>
              <a:t>|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5360" y="6365746"/>
            <a:ext cx="493960" cy="318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85CA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083754A-C85B-5E45-BA14-DF0970A50FE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9ABA7E-9BF6-42AE-9783-5E74035DB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142089"/>
              </p:ext>
            </p:extLst>
          </p:nvPr>
        </p:nvGraphicFramePr>
        <p:xfrm>
          <a:off x="5192784" y="1050636"/>
          <a:ext cx="4190569" cy="1780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069">
                  <a:extLst>
                    <a:ext uri="{9D8B030D-6E8A-4147-A177-3AD203B41FA5}">
                      <a16:colId xmlns:a16="http://schemas.microsoft.com/office/drawing/2014/main" val="1820841505"/>
                    </a:ext>
                  </a:extLst>
                </a:gridCol>
                <a:gridCol w="1469500">
                  <a:extLst>
                    <a:ext uri="{9D8B030D-6E8A-4147-A177-3AD203B41FA5}">
                      <a16:colId xmlns:a16="http://schemas.microsoft.com/office/drawing/2014/main" val="1563488"/>
                    </a:ext>
                  </a:extLst>
                </a:gridCol>
              </a:tblGrid>
              <a:tr h="2029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Key Milestones / Items</a:t>
                      </a:r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Stage 2 Cap</a:t>
                      </a:r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8827160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Practical Completion Date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TBC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0199051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Inclement Weather Allowance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TBC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1097523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Auditor Sign-off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TBC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6631787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EPA Approval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TBC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9093424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REA approved amount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$9.9 million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0659415"/>
                  </a:ext>
                </a:extLst>
              </a:tr>
              <a:tr h="2629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FY22 Spend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u="none" strike="noStrike" dirty="0">
                          <a:effectLst/>
                        </a:rPr>
                        <a:t>$6.7 Million 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162381"/>
                  </a:ext>
                </a:extLst>
              </a:tr>
            </a:tbl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2F8B0D1E-D574-40D9-921E-A4EE7AD28DC9}"/>
              </a:ext>
            </a:extLst>
          </p:cNvPr>
          <p:cNvSpPr txBox="1">
            <a:spLocks/>
          </p:cNvSpPr>
          <p:nvPr/>
        </p:nvSpPr>
        <p:spPr bwMode="auto">
          <a:xfrm>
            <a:off x="495301" y="989901"/>
            <a:ext cx="4457699" cy="220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Percentage complete: 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REA  Submitted and Approved 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Preferred supplier chosen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Subgrade works: 25% 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GCL/Geomembrane: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Geotextile Cushion: 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Subsoil:0%</a:t>
            </a:r>
          </a:p>
          <a:p>
            <a:pPr>
              <a:buFontTx/>
              <a:buChar char="-"/>
            </a:pPr>
            <a:r>
              <a:rPr lang="en-US" sz="1100" dirty="0">
                <a:solidFill>
                  <a:schemeClr val="accent1"/>
                </a:solidFill>
                <a:cs typeface="Calibri"/>
              </a:rPr>
              <a:t>Topsoil: 0%</a:t>
            </a:r>
          </a:p>
          <a:p>
            <a:pPr>
              <a:buFontTx/>
              <a:buChar char="-"/>
            </a:pPr>
            <a:endParaRPr lang="en-US" sz="1100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1DD16-F323-4F0D-8202-ADE7C369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70"/>
          <a:stretch/>
        </p:blipFill>
        <p:spPr>
          <a:xfrm>
            <a:off x="548442" y="2960155"/>
            <a:ext cx="8834911" cy="3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B6551-2037-40FC-A71F-94FEE9A53F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 </a:t>
            </a:r>
            <a:fld id="{3C643DA0-474F-4E48-A9FD-853AC22A55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8E7A4-6FF3-44AE-9FF2-847469AB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94" y="101630"/>
            <a:ext cx="6522659" cy="59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30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F838F-C917-4671-8CD4-A434D78EF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Landfill Gas Collection Update</a:t>
            </a:r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7528DE-F725-40EC-BD24-A304120ED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161900"/>
            <a:ext cx="8915400" cy="652519"/>
          </a:xfrm>
        </p:spPr>
        <p:txBody>
          <a:bodyPr/>
          <a:lstStyle/>
          <a:p>
            <a:r>
              <a:rPr lang="en-US" dirty="0"/>
              <a:t>Environmental Compliance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9C74E-E28E-4459-A2F7-28358398AF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 </a:t>
            </a:r>
            <a:fld id="{3C643DA0-474F-4E48-A9FD-853AC22A55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AB65E8-43CD-4182-9F8E-80A81C0D39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571" y="951408"/>
            <a:ext cx="3451101" cy="4635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800" dirty="0"/>
              <a:t>The installation of gas field infrastructure in 4A and header line extension completed in Jan 2021.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800" dirty="0"/>
              <a:t>21 vertical extraction wells have been installed in Cell 4A to mitigate gas control on site.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800" dirty="0"/>
              <a:t>Gas sent to biogas plant engines and flares.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BC87A-4FD8-4258-8B96-2361E9D3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4" y="3946349"/>
            <a:ext cx="3171825" cy="2114550"/>
          </a:xfrm>
          <a:prstGeom prst="rect">
            <a:avLst/>
          </a:prstGeom>
        </p:spPr>
      </p:pic>
      <p:pic>
        <p:nvPicPr>
          <p:cNvPr id="11" name="Picture 10" descr="A picture containing outdoor, bicycle, board, side&#10;&#10;Description automatically generated">
            <a:extLst>
              <a:ext uri="{FF2B5EF4-FFF2-40B4-BE49-F238E27FC236}">
                <a16:creationId xmlns:a16="http://schemas.microsoft.com/office/drawing/2014/main" id="{C26F73A2-AA4C-4D04-975F-9F994C38E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0" y="1226322"/>
            <a:ext cx="4402829" cy="244511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B6E282F-6CB7-4F2E-B8B2-10B47579A49E}"/>
              </a:ext>
            </a:extLst>
          </p:cNvPr>
          <p:cNvSpPr/>
          <p:nvPr/>
        </p:nvSpPr>
        <p:spPr>
          <a:xfrm rot="16458253">
            <a:off x="1085510" y="1221557"/>
            <a:ext cx="1370125" cy="2454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3D488C-6510-4B30-BFF9-0A6E5524D4BA}"/>
              </a:ext>
            </a:extLst>
          </p:cNvPr>
          <p:cNvCxnSpPr>
            <a:cxnSpLocks/>
          </p:cNvCxnSpPr>
          <p:nvPr/>
        </p:nvCxnSpPr>
        <p:spPr>
          <a:xfrm flipV="1">
            <a:off x="923925" y="2658044"/>
            <a:ext cx="742950" cy="179013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8CDCAD-72CB-41A9-8B20-8DEED862A459}"/>
              </a:ext>
            </a:extLst>
          </p:cNvPr>
          <p:cNvCxnSpPr>
            <a:cxnSpLocks/>
          </p:cNvCxnSpPr>
          <p:nvPr/>
        </p:nvCxnSpPr>
        <p:spPr>
          <a:xfrm flipH="1" flipV="1">
            <a:off x="1666875" y="2658044"/>
            <a:ext cx="630669" cy="189490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D321FAF-2D74-41EE-8191-E29FBF1F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3803149"/>
            <a:ext cx="1691128" cy="22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6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F838F-C917-4671-8CD4-A434D78EF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966141"/>
            <a:ext cx="8915400" cy="323504"/>
          </a:xfrm>
        </p:spPr>
        <p:txBody>
          <a:bodyPr/>
          <a:lstStyle/>
          <a:p>
            <a:r>
              <a:rPr lang="en-US" dirty="0"/>
              <a:t>Landfill Gas Collection Update</a:t>
            </a:r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7528DE-F725-40EC-BD24-A304120ED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161900"/>
            <a:ext cx="8915400" cy="652519"/>
          </a:xfrm>
        </p:spPr>
        <p:txBody>
          <a:bodyPr/>
          <a:lstStyle/>
          <a:p>
            <a:r>
              <a:rPr lang="en-US" dirty="0"/>
              <a:t>Environmental Compliance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9C74E-E28E-4459-A2F7-28358398AF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|  </a:t>
            </a:r>
            <a:fld id="{3C643DA0-474F-4E48-A9FD-853AC22A55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AB65E8-43CD-4182-9F8E-80A81C0D39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5299" y="1216311"/>
            <a:ext cx="9051372" cy="2130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Planned gas extraction well works in stage 4 - 4B1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Proposed extraction wells to be adjacent to wells in 4A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Header line extension planned to allow for future tie into horizontal wells in 4C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Currently in design discussion phase – header line path with changing conditions of an operational site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Works to planned to commence in 2021</a:t>
            </a:r>
          </a:p>
          <a:p>
            <a:pPr marL="285750" indent="-285750">
              <a:buFont typeface="Arial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Rectification works of offline LFG wells in Stage 1 and 2 to commence August/September 2021.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D92FB-FD17-4F01-937B-871A213C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86" y="3748323"/>
            <a:ext cx="3509472" cy="226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32BFD-64F9-478D-B1B8-DF02A0B65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85" y="3761470"/>
            <a:ext cx="3805415" cy="212568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A88A162-7EC8-4D81-A412-B28715CD9BA4}"/>
              </a:ext>
            </a:extLst>
          </p:cNvPr>
          <p:cNvSpPr/>
          <p:nvPr/>
        </p:nvSpPr>
        <p:spPr>
          <a:xfrm rot="14263980">
            <a:off x="5872359" y="3440815"/>
            <a:ext cx="1370125" cy="2459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797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outdoor, building, group, field&#10;&#10;Description automatically generated">
            <a:extLst>
              <a:ext uri="{FF2B5EF4-FFF2-40B4-BE49-F238E27FC236}">
                <a16:creationId xmlns:a16="http://schemas.microsoft.com/office/drawing/2014/main" id="{896656BF-5543-471B-A692-2EBA74986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2330" y="1576176"/>
            <a:ext cx="4348370" cy="326127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6C85-5CD4-4579-9DF7-28B78331A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951408"/>
            <a:ext cx="8915400" cy="32350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Gas Plant Expansion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3A36A5-E43B-4206-95CF-E92E4754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956"/>
            <a:ext cx="8915400" cy="652519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Operations Update</a:t>
            </a:r>
            <a:endParaRPr lang="en-AU" dirty="0"/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9E4BC41A-EE69-4D5D-B5BB-97ACAEC8775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95299" y="6469087"/>
            <a:ext cx="1802245" cy="22701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81AD6A-F0C7-420C-8914-7FC2DDB801B5}"/>
              </a:ext>
            </a:extLst>
          </p:cNvPr>
          <p:cNvSpPr/>
          <p:nvPr/>
        </p:nvSpPr>
        <p:spPr>
          <a:xfrm>
            <a:off x="495300" y="1576176"/>
            <a:ext cx="4457701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Install 8 new landfill gas generator modules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AU" dirty="0">
                <a:solidFill>
                  <a:schemeClr val="tx2"/>
                </a:solidFill>
              </a:rPr>
              <a:t>Double power generating capacity to 68,600MWh of electricity per year</a:t>
            </a:r>
            <a:br>
              <a:rPr lang="en-AU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AU" dirty="0">
                <a:solidFill>
                  <a:schemeClr val="tx2"/>
                </a:solidFill>
              </a:rPr>
              <a:t>Mitigate over 220,000 tonnes of greenhouse gas emissions per year</a:t>
            </a:r>
            <a:br>
              <a:rPr lang="en-AU" dirty="0">
                <a:solidFill>
                  <a:schemeClr val="tx2"/>
                </a:solidFill>
              </a:rPr>
            </a:br>
            <a:endParaRPr lang="en-AU" dirty="0">
              <a:solidFill>
                <a:schemeClr val="tx2"/>
              </a:solidFill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Approvals: Works Approval Granted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7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AD37-5806-4FF3-91B5-1AB688C46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824315"/>
            <a:ext cx="8915400" cy="323504"/>
          </a:xfrm>
        </p:spPr>
        <p:txBody>
          <a:bodyPr/>
          <a:lstStyle/>
          <a:p>
            <a:r>
              <a:rPr lang="en-US" dirty="0"/>
              <a:t>Working Face Management and Odour Management </a:t>
            </a: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7BE02-E405-442C-908C-58E93EEE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0690D-52A2-4BA1-BF0E-9F5B6CBADB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|  </a:t>
            </a:r>
            <a:fld id="{3C643DA0-474F-4E48-A9FD-853AC22A55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72D6CE-515B-4490-A2B2-69619D1D6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8" y="1250084"/>
            <a:ext cx="8915401" cy="3112588"/>
          </a:xfrm>
        </p:spPr>
        <p:txBody>
          <a:bodyPr/>
          <a:lstStyle/>
          <a:p>
            <a:r>
              <a:rPr lang="en-US" sz="1600" dirty="0"/>
              <a:t>Safety, Odour, Litter &amp; Vermin </a:t>
            </a:r>
          </a:p>
          <a:p>
            <a:r>
              <a:rPr lang="en-US" sz="1600" dirty="0"/>
              <a:t>Waste Compaction - life of landfill, odour reduction, settlement and stability</a:t>
            </a:r>
          </a:p>
          <a:p>
            <a:r>
              <a:rPr lang="en-US" sz="1600" dirty="0"/>
              <a:t>Technology  - (Visionlink and Propeller) – Field planning, compaction, Face size</a:t>
            </a:r>
          </a:p>
          <a:p>
            <a:r>
              <a:rPr lang="en-US" sz="1600" dirty="0"/>
              <a:t>Weekly in-house drone fly overs</a:t>
            </a:r>
          </a:p>
          <a:p>
            <a:r>
              <a:rPr lang="en-US" sz="1600" dirty="0"/>
              <a:t>Daily odour inspections (perimeter and site)</a:t>
            </a:r>
          </a:p>
          <a:p>
            <a:r>
              <a:rPr lang="en-US" sz="1600" dirty="0"/>
              <a:t>Face measurements  - using handheld GPS and drone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5C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WF Management Plan in place - Live document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5CA"/>
              </a:buClr>
              <a:buSzTx/>
              <a:buFont typeface="Arial" charset="0"/>
              <a:buChar char="•"/>
              <a:tabLst/>
              <a:defRPr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Odour curtain – Northern nets 4C-1 &amp; 4C-2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7" name="Picture 6" descr="A picture containing outdoor, building, light, snow&#10;&#10;Description automatically generated">
            <a:extLst>
              <a:ext uri="{FF2B5EF4-FFF2-40B4-BE49-F238E27FC236}">
                <a16:creationId xmlns:a16="http://schemas.microsoft.com/office/drawing/2014/main" id="{902EF050-BCB9-4B96-9535-BC66E4C5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26389" y="3108329"/>
            <a:ext cx="3449318" cy="2586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88B41-8372-4CB9-B7D3-6905FE20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21" y="4075603"/>
            <a:ext cx="4361628" cy="19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08415"/>
            <a:ext cx="8915400" cy="165460"/>
          </a:xfrm>
        </p:spPr>
        <p:txBody>
          <a:bodyPr/>
          <a:lstStyle/>
          <a:p>
            <a:r>
              <a:rPr lang="en-AU" sz="4000" b="1" i="0" dirty="0">
                <a:solidFill>
                  <a:schemeClr val="tx2"/>
                </a:solidFill>
              </a:rPr>
              <a:t>Leachate Redrills in Stage 2 and Pump Trial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5382" y="6491904"/>
            <a:ext cx="1222772" cy="227013"/>
          </a:xfrm>
        </p:spPr>
        <p:txBody>
          <a:bodyPr/>
          <a:lstStyle/>
          <a:p>
            <a:pPr>
              <a:defRPr/>
            </a:pPr>
            <a:r>
              <a:rPr lang="en-US" dirty="0"/>
              <a:t>|  7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8D5DB66-597B-4580-9EEA-1EE483415D95}"/>
              </a:ext>
            </a:extLst>
          </p:cNvPr>
          <p:cNvSpPr txBox="1">
            <a:spLocks/>
          </p:cNvSpPr>
          <p:nvPr/>
        </p:nvSpPr>
        <p:spPr bwMode="auto">
          <a:xfrm>
            <a:off x="495300" y="921476"/>
            <a:ext cx="3002909" cy="52787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400" kern="1200" baseline="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cs typeface="Calibri"/>
              </a:rPr>
              <a:t>Current status:</a:t>
            </a:r>
          </a:p>
          <a:p>
            <a:pPr marL="0" indent="0">
              <a:buNone/>
            </a:pPr>
            <a:r>
              <a:rPr lang="en-US" sz="1600" dirty="0">
                <a:cs typeface="Calibri"/>
              </a:rPr>
              <a:t>The 13 re drill were installed with both leachate and gas extraction (dual) –July/Aug 2020. </a:t>
            </a:r>
          </a:p>
          <a:p>
            <a:pPr>
              <a:buFontTx/>
              <a:buChar char="-"/>
            </a:pPr>
            <a:r>
              <a:rPr lang="en-US" sz="1600" dirty="0">
                <a:cs typeface="Calibri"/>
              </a:rPr>
              <a:t>Gas extraction to maintain environmental control.</a:t>
            </a:r>
          </a:p>
          <a:p>
            <a:pPr>
              <a:buFontTx/>
              <a:buChar char="-"/>
            </a:pPr>
            <a:r>
              <a:rPr lang="en-US" sz="1600" dirty="0">
                <a:cs typeface="Calibri"/>
              </a:rPr>
              <a:t>Leachate in stage 2 continues to be drawn down, however, “equilibrium” has been reached.</a:t>
            </a:r>
          </a:p>
          <a:p>
            <a:pPr>
              <a:buFontTx/>
              <a:buChar char="-"/>
            </a:pPr>
            <a:r>
              <a:rPr lang="en-US" sz="1600" dirty="0">
                <a:cs typeface="Calibri"/>
              </a:rPr>
              <a:t>A pump trial to be conducted using a different type of pump – trial will conclude in the next month and report/findings will be Auditor reviewed before submitted to EPA.</a:t>
            </a:r>
          </a:p>
          <a:p>
            <a:pPr marL="0" indent="0">
              <a:buNone/>
            </a:pPr>
            <a:endParaRPr lang="en-US" sz="1100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5" name="Picture 4" descr="A picture containing outdoor, grass, bicycle, dirt&#10;&#10;Description automatically generated">
            <a:extLst>
              <a:ext uri="{FF2B5EF4-FFF2-40B4-BE49-F238E27FC236}">
                <a16:creationId xmlns:a16="http://schemas.microsoft.com/office/drawing/2014/main" id="{FA67CA7D-DFBA-4746-9692-6ACF6C6C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988" y="1286577"/>
            <a:ext cx="3455212" cy="46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A7C0-A380-4956-A308-65E4DC9F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Approvals – A Better Environmental Outcome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BAF91-504F-4A1F-8AE8-B4B523557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Tarpomatic</a:t>
            </a:r>
            <a:r>
              <a:rPr lang="en-US" dirty="0"/>
              <a:t> – Cleanaway gained approval from the EPA for a 12-month trial. </a:t>
            </a:r>
          </a:p>
          <a:p>
            <a:r>
              <a:rPr lang="en-US" b="1" dirty="0"/>
              <a:t>WGT Rock Re - Use Application – </a:t>
            </a:r>
            <a:r>
              <a:rPr lang="en-US" dirty="0"/>
              <a:t>Cleanaway have submitted an application to crush and screen the WGT Rock and re-use it on lined areas of site. Safety concerns with landfilling large boulders.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DACE4-EEC1-4078-B94A-7268E5DEE1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8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2142FD-EB51-48C0-BF1C-BC388500E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83" y="1976511"/>
            <a:ext cx="3813263" cy="38396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B259-C158-4F10-AF79-571BB48CE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722" y="951409"/>
            <a:ext cx="8716853" cy="667080"/>
          </a:xfrm>
        </p:spPr>
        <p:txBody>
          <a:bodyPr/>
          <a:lstStyle/>
          <a:p>
            <a:r>
              <a:rPr lang="en-US" dirty="0"/>
              <a:t>Stage 4 </a:t>
            </a:r>
            <a:r>
              <a:rPr lang="en-US" sz="1200" dirty="0"/>
              <a:t>Currently filling in 4C2</a:t>
            </a:r>
          </a:p>
          <a:p>
            <a:endParaRPr lang="en-US" sz="1200" dirty="0"/>
          </a:p>
          <a:p>
            <a:r>
              <a:rPr lang="en-US" sz="1200" dirty="0"/>
              <a:t>Whilst Licenced cells are 4A, 4B1, 4B2, 4B3 and 4C1 this does not imply the operational area is spanning across the entire Stage 4 area. </a:t>
            </a:r>
          </a:p>
          <a:p>
            <a:r>
              <a:rPr lang="en-US" sz="1200" dirty="0"/>
              <a:t>At any given day, a single operating face (maximum of two faces during peak times) is open within a dedicated area until the waste height has reached design level, then onto the next block and so on.  </a:t>
            </a:r>
            <a:endParaRPr lang="en-AU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469B6-818D-4756-8B63-7B8B6A58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957"/>
            <a:ext cx="8915400" cy="508284"/>
          </a:xfrm>
        </p:spPr>
        <p:txBody>
          <a:bodyPr/>
          <a:lstStyle/>
          <a:p>
            <a:r>
              <a:rPr lang="en-US" dirty="0"/>
              <a:t>Landfill Fill Plan Update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1033E-01F8-4617-A169-A2F7EFE9CD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|  </a:t>
            </a:r>
            <a:fld id="{3C643DA0-474F-4E48-A9FD-853AC22A55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F03B41-7573-4C55-9C2B-87248F59D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787" y="2014339"/>
            <a:ext cx="5107523" cy="380184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380BF3-BE63-4CCA-9875-C19FD666A49D}"/>
              </a:ext>
            </a:extLst>
          </p:cNvPr>
          <p:cNvSpPr/>
          <p:nvPr/>
        </p:nvSpPr>
        <p:spPr>
          <a:xfrm>
            <a:off x="548640" y="2574388"/>
            <a:ext cx="2067951" cy="1083212"/>
          </a:xfrm>
          <a:custGeom>
            <a:avLst/>
            <a:gdLst>
              <a:gd name="connsiteX0" fmla="*/ 1983545 w 2067951"/>
              <a:gd name="connsiteY0" fmla="*/ 1069144 h 1083212"/>
              <a:gd name="connsiteX1" fmla="*/ 2067951 w 2067951"/>
              <a:gd name="connsiteY1" fmla="*/ 0 h 1083212"/>
              <a:gd name="connsiteX2" fmla="*/ 0 w 2067951"/>
              <a:gd name="connsiteY2" fmla="*/ 0 h 1083212"/>
              <a:gd name="connsiteX3" fmla="*/ 14068 w 2067951"/>
              <a:gd name="connsiteY3" fmla="*/ 1083212 h 1083212"/>
              <a:gd name="connsiteX4" fmla="*/ 1983545 w 2067951"/>
              <a:gd name="connsiteY4" fmla="*/ 1069144 h 108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51" h="1083212">
                <a:moveTo>
                  <a:pt x="1983545" y="1069144"/>
                </a:moveTo>
                <a:lnTo>
                  <a:pt x="2067951" y="0"/>
                </a:lnTo>
                <a:lnTo>
                  <a:pt x="0" y="0"/>
                </a:lnTo>
                <a:lnTo>
                  <a:pt x="14068" y="1083212"/>
                </a:lnTo>
                <a:lnTo>
                  <a:pt x="1983545" y="1069144"/>
                </a:lnTo>
                <a:close/>
              </a:path>
            </a:pathLst>
          </a:custGeom>
          <a:solidFill>
            <a:srgbClr val="FFC000">
              <a:alpha val="26000"/>
            </a:srgbClr>
          </a:solidFill>
          <a:ln w="3492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A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489B5-D3F5-449B-B6D1-E4C3D75AA64B}"/>
              </a:ext>
            </a:extLst>
          </p:cNvPr>
          <p:cNvSpPr/>
          <p:nvPr/>
        </p:nvSpPr>
        <p:spPr>
          <a:xfrm rot="20855073">
            <a:off x="2269455" y="2774420"/>
            <a:ext cx="172606" cy="171854"/>
          </a:xfrm>
          <a:custGeom>
            <a:avLst/>
            <a:gdLst>
              <a:gd name="connsiteX0" fmla="*/ 0 w 152400"/>
              <a:gd name="connsiteY0" fmla="*/ 50800 h 69850"/>
              <a:gd name="connsiteX1" fmla="*/ 127000 w 152400"/>
              <a:gd name="connsiteY1" fmla="*/ 69850 h 69850"/>
              <a:gd name="connsiteX2" fmla="*/ 152400 w 152400"/>
              <a:gd name="connsiteY2" fmla="*/ 19050 h 69850"/>
              <a:gd name="connsiteX3" fmla="*/ 25400 w 152400"/>
              <a:gd name="connsiteY3" fmla="*/ 0 h 69850"/>
              <a:gd name="connsiteX4" fmla="*/ 0 w 152400"/>
              <a:gd name="connsiteY4" fmla="*/ 5080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69850">
                <a:moveTo>
                  <a:pt x="0" y="50800"/>
                </a:moveTo>
                <a:lnTo>
                  <a:pt x="127000" y="69850"/>
                </a:lnTo>
                <a:lnTo>
                  <a:pt x="152400" y="19050"/>
                </a:lnTo>
                <a:lnTo>
                  <a:pt x="25400" y="0"/>
                </a:lnTo>
                <a:lnTo>
                  <a:pt x="0" y="50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B679D2-837F-44AB-AF10-CF1C16242815}"/>
              </a:ext>
            </a:extLst>
          </p:cNvPr>
          <p:cNvSpPr/>
          <p:nvPr/>
        </p:nvSpPr>
        <p:spPr>
          <a:xfrm rot="19061763">
            <a:off x="2369037" y="3382353"/>
            <a:ext cx="158750" cy="171450"/>
          </a:xfrm>
          <a:custGeom>
            <a:avLst/>
            <a:gdLst>
              <a:gd name="connsiteX0" fmla="*/ 57150 w 158750"/>
              <a:gd name="connsiteY0" fmla="*/ 0 h 171450"/>
              <a:gd name="connsiteX1" fmla="*/ 0 w 158750"/>
              <a:gd name="connsiteY1" fmla="*/ 69850 h 171450"/>
              <a:gd name="connsiteX2" fmla="*/ 88900 w 158750"/>
              <a:gd name="connsiteY2" fmla="*/ 171450 h 171450"/>
              <a:gd name="connsiteX3" fmla="*/ 158750 w 158750"/>
              <a:gd name="connsiteY3" fmla="*/ 127000 h 171450"/>
              <a:gd name="connsiteX4" fmla="*/ 57150 w 158750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171450">
                <a:moveTo>
                  <a:pt x="57150" y="0"/>
                </a:moveTo>
                <a:lnTo>
                  <a:pt x="0" y="69850"/>
                </a:lnTo>
                <a:lnTo>
                  <a:pt x="88900" y="171450"/>
                </a:lnTo>
                <a:lnTo>
                  <a:pt x="158750" y="127000"/>
                </a:lnTo>
                <a:lnTo>
                  <a:pt x="571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59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0590387-06E5-4980-AE71-3A3BF2C4F412}"/>
              </a:ext>
            </a:extLst>
          </p:cNvPr>
          <p:cNvSpPr txBox="1"/>
          <p:nvPr/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i="1" dirty="0">
                <a:solidFill>
                  <a:srgbClr val="1F497D"/>
                </a:solidFill>
                <a:latin typeface="+mj-lt"/>
              </a:rPr>
              <a:t>Vision Link </a:t>
            </a:r>
            <a:endParaRPr lang="en-AU" sz="2400" i="1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05020-0854-4196-9C34-98A236C7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6" y="1481112"/>
            <a:ext cx="4694065" cy="3051142"/>
          </a:xfrm>
          <a:prstGeom prst="rect">
            <a:avLst/>
          </a:prstGeom>
          <a:noFill/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6628796-07E2-4915-BA87-51CCFCC4573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360" y="4885691"/>
            <a:ext cx="2838743" cy="107847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endParaRPr lang="en-AU" dirty="0"/>
          </a:p>
          <a:p>
            <a:r>
              <a:rPr lang="en-AU" dirty="0"/>
              <a:t>Lift 4 150,000m3 remaining</a:t>
            </a:r>
          </a:p>
          <a:p>
            <a:r>
              <a:rPr lang="en-AU" dirty="0"/>
              <a:t>Ramp is being built along eastern boundary  </a:t>
            </a:r>
          </a:p>
          <a:p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>
          <a:xfrm>
            <a:off x="989321" y="6365746"/>
            <a:ext cx="1604214" cy="318338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>
                <a:latin typeface="Calibri" charset="0"/>
                <a:ea typeface="ＭＳ Ｐゴシック" charset="0"/>
                <a:cs typeface="ＭＳ Ｐゴシック" charset="0"/>
              </a:rPr>
              <a:t>|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>
          <a:xfrm>
            <a:off x="495360" y="6365746"/>
            <a:ext cx="493960" cy="318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85CA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600"/>
              </a:spcAft>
              <a:defRPr/>
            </a:pPr>
            <a:fld id="{5083754A-C85B-5E45-BA14-DF0970A50FE8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F84BB-94C4-46ED-935B-F691BC70C635}"/>
              </a:ext>
            </a:extLst>
          </p:cNvPr>
          <p:cNvSpPr txBox="1"/>
          <p:nvPr/>
        </p:nvSpPr>
        <p:spPr bwMode="auto">
          <a:xfrm>
            <a:off x="495300" y="951408"/>
            <a:ext cx="8915400" cy="32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</a:pPr>
            <a:endParaRPr lang="en-AU" sz="1600" b="0" i="1" kern="1200" dirty="0">
              <a:solidFill>
                <a:srgbClr val="00587C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9FCB0-3134-44C5-A436-58412E11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941" y="2083831"/>
            <a:ext cx="3879752" cy="31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74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0085CA"/>
      </a:accent1>
      <a:accent2>
        <a:srgbClr val="00587C"/>
      </a:accent2>
      <a:accent3>
        <a:srgbClr val="78BE20"/>
      </a:accent3>
      <a:accent4>
        <a:srgbClr val="EAAA00"/>
      </a:accent4>
      <a:accent5>
        <a:srgbClr val="99D6EA"/>
      </a:accent5>
      <a:accent6>
        <a:srgbClr val="97999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85750" indent="-285750">
          <a:buClr>
            <a:schemeClr val="accent1"/>
          </a:buClr>
          <a:buFont typeface="Arial"/>
          <a:buChar char="•"/>
          <a:defRPr sz="1400" dirty="0" err="1" smtClean="0">
            <a:solidFill>
              <a:srgbClr val="1F497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E1CBF27-1D22-46FC-9F09-89034021CDD7}" vid="{3642722E-0D0F-4028-BC40-DAB8C9E2C1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832</Words>
  <Application>Microsoft Office PowerPoint</Application>
  <PresentationFormat>A4 Paper (210x297 mm)</PresentationFormat>
  <Paragraphs>140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MRL CRG</vt:lpstr>
      <vt:lpstr>Environmental Compliance Update</vt:lpstr>
      <vt:lpstr>Environmental Compliance Update</vt:lpstr>
      <vt:lpstr>Operations Update</vt:lpstr>
      <vt:lpstr>Operations Update</vt:lpstr>
      <vt:lpstr>Leachate Redrills in Stage 2 and Pump Trial</vt:lpstr>
      <vt:lpstr>EPA Approvals – A Better Environmental Outcome </vt:lpstr>
      <vt:lpstr>Landfill Fill Plan Update</vt:lpstr>
      <vt:lpstr>PowerPoint Presentation</vt:lpstr>
      <vt:lpstr>Landfill Fill Plan Update</vt:lpstr>
      <vt:lpstr>Construction Update</vt:lpstr>
      <vt:lpstr>Cell Status and PC Dates (4C3)</vt:lpstr>
      <vt:lpstr>Proposed Leachate Pond </vt:lpstr>
      <vt:lpstr>Landfill Remediation Update </vt:lpstr>
      <vt:lpstr>Cap Status and PC Dates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MRL CRG</dc:title>
  <dc:creator>Olga Ghiri</dc:creator>
  <cp:lastModifiedBy>Alaa Abou-Antoun</cp:lastModifiedBy>
  <cp:revision>93</cp:revision>
  <dcterms:created xsi:type="dcterms:W3CDTF">2020-05-21T08:11:41Z</dcterms:created>
  <dcterms:modified xsi:type="dcterms:W3CDTF">2021-08-19T02:14:56Z</dcterms:modified>
</cp:coreProperties>
</file>